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AGI.Eth institutional overview deck.
[Sources]
- User-provided image (cosmic key), /mnt/data/Qmc13BByj8xKnpgQtwBereGJpEXtosLMLq6BCUjK3TtAd1 (1).png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AGIJobsv0_Ministerial_Brief_v0.pdf (p.9–10) “α‑WU” + “$AGIALPHA utility”.
- User-provided PDF: AGIJobsv0.pdf (p.12–13, p.46) utility/coupling + thermostat framing.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AGI-ALPHA-NODES_v0.pdf (p.4, p.6, p.9) definition + roles + deployment.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AGI-Agent-v0 README (user-provided excerpt): https://github.com/MontrealAI/AGI-Agent-v0
- ENSIP-5 Text Records: https://docs.ens.domains/ens-improvement-proposals/ensip-5-text-records
- ENSIP-10 Wildcard Resolution: https://docs.ens.domains/ensip/10
- EIP-3668 CCIP-Read: https://eips.ethereum.org/EIPS/eip-3668
- ENSIP-15 Name Normalization: https://docs.ens.domains/ensip/15/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one-pager: AGI_Jobs_One_Pager_v11.docx (Deploy now / Green Path + commands).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AGIJobsv0_Ministerial_Brief_v0.pdf (p.14) “Adopt incrementally”.
- User-provided PDF: AGIJobsv0.pdf (p.50–52) adoption ramp and fail-closed control.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image (cosmic key), /mnt/data/Qmc13BByj8xKnpgQtwBereGJpEXtosLMLq6BCUjK3TtAd1 (1).png
- User-provided PDF: AGIJobsv0_Ministerial_Brief_v0.pdf (p.15) closing line.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AGIJobsv0_Ministerial_Brief_v0.pdf (p.2)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User-provided: naming policy as specified in conversation (AGI King canonical package + optional aliases).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User-provided: namespace recognition and scope rules as specified in conversation.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User-provided: namespace registry fields and recognition rules (conversation).
- User-provided PDF: AGIJobsv0_Ministerial_Brief_v0.pdf (p.2–6) for invariants and control framing.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AGIJobsv0.pdf (e.g., “Thermostat: Hamiltonian Feedback”, p.46) and “commit–reveal attestations”, p.38.
- ENSIP-10 wildcard resolution: https://docs.ens.domains/ensip/10
- EIP-3668 CCIP-Read: https://eips.ethereum.org/EIPS/eip-3668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AGIJobsv0.pdf (p.5) “Three Repositories, One System”.
- User-provided PDF: AGI-ALPHA-NODES_v0.pdf (p.3) “Three Repositories, One System”.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AGIJobsv0_Ministerial_Brief_v0.pdf (p.6) “Rite of a job”.
- User-provided PDF: AGIJobsv0.pdf (p.9) “End-to-End Job Lifecycle”.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User-provided PDF: AGIJobsv0_Ministerial_Brief_v0.pdf (p.7–8) “Evidence bundle” + “Separation of duties”.
- User-provided PDF: AGIJobsv0.pdf (p.38–39) “Commit–Reveal Attestation” + “Disputes &amp; Slashing”.
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Qmc13BByj8xKnpgQtwBereGJpEXtosLMLq6BCUjK3TtAd1 (1).pn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40080" y="2011680"/>
            <a:ext cx="109115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 Namespace + AGI Jobs v0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640080" y="2651760"/>
            <a:ext cx="1091153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brief: identity → proof → settlement → governance</a:t>
            </a:r>
            <a:endParaRPr lang="en-US" sz="1800" dirty="0"/>
          </a:p>
        </p:txBody>
      </p:sp>
      <p:sp>
        <p:nvSpPr>
          <p:cNvPr id="6" name="Shape 3"/>
          <p:cNvSpPr/>
          <p:nvPr/>
        </p:nvSpPr>
        <p:spPr>
          <a:xfrm>
            <a:off x="640080" y="3246120"/>
            <a:ext cx="3840480" cy="0"/>
          </a:xfrm>
          <a:prstGeom prst="line">
            <a:avLst/>
          </a:prstGeom>
          <a:noFill/>
          <a:ln w="38100">
            <a:solidFill>
              <a:srgbClr val="B08D3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080" y="6309360"/>
            <a:ext cx="109115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v0.1–v0.2 unified view (Alpha example; ENV_SET general)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Metrology + settlement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α‑WU measures verified work; $AGIALPHA stakes/settles/coordinates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669280" cy="265176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5029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α‑Work Units (α‑WU)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5029200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Canonical, hardware-normalized measure of verified work (policy-parameterized).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Computed from signed metering telemetry × difficulty tier × quality score.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Fails acceptance/SLO → 0 credit.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65176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720840" y="1371600"/>
            <a:ext cx="4510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$AGIALPHA utility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720840" y="1709928"/>
            <a:ext cx="451073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Stake: bond participation; Sybil resistance; slashable accountability.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Settle: jobs paid via escrow; release after validation; fee routing + optional burn.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Coordinate: epoch accounting (α‑WU); routing signals; governance parameters.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4069080"/>
            <a:ext cx="10911535" cy="22402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60120" y="4224528"/>
            <a:ext cx="102714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Token coupling (thermostat): supply and incentives remain tethered to validated α‑WU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960120" y="4590288"/>
            <a:ext cx="1027145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Signals: validated α‑WU/epoch · dispute rate · SLO drift · burn/emission ratios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Actuators: fee splits · burn fraction · tier multipliers · quorum/slashing parameters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960120" y="5285232"/>
            <a:ext cx="102714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50" i="1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Utility token only: required for protocol operation; no equity, profit rights, or claims on an entity.</a:t>
            </a:r>
            <a:endParaRPr lang="en-US" sz="1150" dirty="0"/>
          </a:p>
        </p:txBody>
      </p:sp>
      <p:sp>
        <p:nvSpPr>
          <p:cNvPr id="17" name="Text 14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10/15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 Alpha Nodes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Synthetic AI labor infrastructure (alpha example)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669280" cy="22860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5029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is an AGI ALPHA Node?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5029200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Containerized runtime that is ENS identified, staked, and authorized to execute/validate AGI Jobs.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Binds identity to &lt;name&gt;.alpha.node.agi.eth for trustless discovery.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Produces measurable work that can be settled on-chain (proofs + receipts).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2860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720840" y="1371600"/>
            <a:ext cx="4510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Roles (clear accountability)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720840" y="1709928"/>
            <a:ext cx="451073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Worker: executes deterministically; publishes artifacts; claims settlement after validation.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Validator: commit–reveal attestations; scores SLO + output quality; slashable for dishonesty.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Sentinel: monitors health/drift; triggers local pause + escalation; preserves audit posture.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3703320"/>
            <a:ext cx="10911535" cy="26060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60120" y="393192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Operator UX (institutional posture)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0120" y="4270248"/>
            <a:ext cx="1027145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One-click/container-first deployment with boot-time safety checks (ENS, stake, contracts).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Signed telemetry + tamper-evident audit trails; dashboards (Prometheus/Grafana).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Fail-closed controls: circuit breakers, local pause, incident playbooks, key custody.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11/15</a:t>
            </a:r>
            <a:endParaRPr lang="en-US"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Universal deployability (Agents + Businesses)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canonical ENS name; deploy anywhere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10911535" cy="256032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Principle: one name, infinite deployability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1027145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Register a canonical L1 ENS handle (e.g., defi.agi.eth) as the point of contact.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Store L2/cross-chain addresses and metadata in ENS records for frictionless interaction.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Keep multi-chain complexity and fractional token relationships “behind” one human-readable identity.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" y="3886200"/>
            <a:ext cx="5669280" cy="23774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60120" y="4114800"/>
            <a:ext cx="5029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Practical pattern (best practice)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960120" y="4453128"/>
            <a:ext cx="5029200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 ENS text records (ENSIP‑5) for endpoints, capabilities, and provenance pointers.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 wildcards (ENSIP‑10) + CCIP‑Read (EIP‑3668) for high-churn records at scale.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Normalize names (ENSIP‑15) before hashing/lookup to reduce spoofing and ambiguity.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0" y="3886200"/>
            <a:ext cx="5150815" cy="23774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6720840" y="4114800"/>
            <a:ext cx="4510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Engineering posture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720840" y="4453128"/>
            <a:ext cx="451073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Pre‑alpha stacks MUST stay policy‑bounded (pause, allowlists, rate limits).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Prefer reproducible builds + pinned deps; export audit packs by default.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Treat the env registry as the “source of truth” for official recognition.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12/15</a:t>
            </a:r>
            <a:endParaRPr lang="en-US" sz="1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Deployment (Green Path)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Pilot → evidence → controls → one-click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669280" cy="2697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5029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Pilot (Green Path)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5029200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Launch workspace (Codespaces recommended) and run: make operator:green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Pass criteria: ✅ Day‑One Utility banner + default uplift guardrail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Review artifacts: JSON + HTML dashboard + PNG snapshot + owner controls snapshot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697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720840" y="1371600"/>
            <a:ext cx="4510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Owner controls (fail-closed)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720840" y="1709928"/>
            <a:ext cx="451073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Pause/resume: make owner-toggle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Restore defaults: make owner-reset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Treat “green wall” as deployable truth; block unsafe changes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4069080"/>
            <a:ext cx="10911535" cy="2240280"/>
          </a:xfrm>
          <a:prstGeom prst="roundRect">
            <a:avLst/>
          </a:prstGeom>
          <a:solidFill>
            <a:srgbClr val="0F172A"/>
          </a:solidFill>
          <a:ln w="12700">
            <a:solidFill>
              <a:srgbClr val="0F172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60120" y="4224528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One-click deploy (illustrative)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1051560" y="4553712"/>
            <a:ext cx="10088575" cy="1554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deploy:checklist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npm run deploy:oneclick:auto -- --config deployment-config/&lt;network&gt;.json --network &lt;network&gt; --compose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docker compose --env-file deployment-config/oneclick.env up --build -d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13/15</a:t>
            </a:r>
            <a:endParaRPr lang="en-US" sz="1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Adoption playbook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Start with proofs; scale autonomy only as verification stays ahead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463040"/>
            <a:ext cx="339333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40080" y="1463040"/>
            <a:ext cx="3393338" cy="109728"/>
          </a:xfrm>
          <a:prstGeom prst="rect">
            <a:avLst/>
          </a:prstGeom>
          <a:solidFill>
            <a:srgbClr val="2D6CDF"/>
          </a:solidFill>
          <a:ln w="12700">
            <a:solidFill>
              <a:srgbClr val="2D6C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14400" y="1691640"/>
            <a:ext cx="284469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Pilot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14400" y="2148840"/>
            <a:ext cx="2844698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Pick one workflow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Define acceptance tests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Run private nodes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Export audit packs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4399178" y="1463040"/>
            <a:ext cx="339333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4399178" y="1463040"/>
            <a:ext cx="3393338" cy="109728"/>
          </a:xfrm>
          <a:prstGeom prst="rect">
            <a:avLst/>
          </a:prstGeom>
          <a:solidFill>
            <a:srgbClr val="7C3AED"/>
          </a:solidFill>
          <a:ln w="12700">
            <a:solidFill>
              <a:srgbClr val="7C3A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673498" y="1691640"/>
            <a:ext cx="284469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Harden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673498" y="2148840"/>
            <a:ext cx="2844698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Add validator quorum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Enable policy brakes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Increase replay coverage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Establish key custody + rotation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8158277" y="1463040"/>
            <a:ext cx="339333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8158277" y="1463040"/>
            <a:ext cx="3393338" cy="109728"/>
          </a:xfrm>
          <a:prstGeom prst="rect">
            <a:avLst/>
          </a:prstGeom>
          <a:solidFill>
            <a:srgbClr val="B08D39"/>
          </a:solidFill>
          <a:ln w="12700">
            <a:solidFill>
              <a:srgbClr val="B08D3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32597" y="1691640"/>
            <a:ext cx="284469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432597" y="2148840"/>
            <a:ext cx="2844698" cy="2926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Route more workloads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Publish α‑WU indices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Open markets by policy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Expand autonomy only after gates pass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40080" y="5532120"/>
            <a:ext cx="10911535" cy="77724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11A33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60120" y="5760720"/>
            <a:ext cx="102714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Principle: expand power only as fast as proofs and brakes are proven.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22" name="Text 19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14/15</a:t>
            </a:r>
            <a:endParaRPr lang="en-US" sz="1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Qmc13BByj8xKnpgQtwBereGJpEXtosLMLq6BCUjK3TtAd1 (1).png">    </p:cNvPr>
          <p:cNvPicPr>
            <a:picLocks noChangeAspect="1"/>
          </p:cNvPicPr>
          <p:nvPr/>
        </p:nvPicPr>
        <p:blipFill>
          <a:blip r:embed="rId1"/>
          <a:srcRect l="0" r="0" t="21874" b="2187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40080" y="2194560"/>
            <a:ext cx="1091153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Build the Cathedral of Verifiable Work</a:t>
            </a:r>
            <a:endParaRPr lang="en-US" sz="3400" dirty="0"/>
          </a:p>
        </p:txBody>
      </p:sp>
      <p:sp>
        <p:nvSpPr>
          <p:cNvPr id="5" name="Text 2"/>
          <p:cNvSpPr/>
          <p:nvPr/>
        </p:nvSpPr>
        <p:spPr>
          <a:xfrm>
            <a:off x="640080" y="2880360"/>
            <a:ext cx="1091153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Autonomy measured · Work proven · Value settled</a:t>
            </a:r>
            <a:endParaRPr lang="en-US" sz="1800" dirty="0"/>
          </a:p>
        </p:txBody>
      </p:sp>
      <p:sp>
        <p:nvSpPr>
          <p:cNvPr id="6" name="Shape 3"/>
          <p:cNvSpPr/>
          <p:nvPr/>
        </p:nvSpPr>
        <p:spPr>
          <a:xfrm>
            <a:off x="640080" y="3383280"/>
            <a:ext cx="4023360" cy="0"/>
          </a:xfrm>
          <a:prstGeom prst="line">
            <a:avLst/>
          </a:prstGeom>
          <a:noFill/>
          <a:ln w="38100">
            <a:solidFill>
              <a:srgbClr val="B08D3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080" y="6172200"/>
            <a:ext cx="109115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Repos: AGIJobsv0 • AGI-Alpha-Agent-v0 • AGI-Alpha-Node-v0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Executive charter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Board / ministerial framing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005840"/>
            <a:ext cx="5295748" cy="20116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234440"/>
            <a:ext cx="46556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Identity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572768"/>
            <a:ext cx="4655668" cy="982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Roles bound to keys (ENS/DID).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Accountability by default.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255868" y="1005840"/>
            <a:ext cx="5295748" cy="20116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575908" y="1234440"/>
            <a:ext cx="46556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575908" y="1572768"/>
            <a:ext cx="4655668" cy="982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Deterministic runs emit signed proof bundles.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 beats rhetoric (audit as replay).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3337560"/>
            <a:ext cx="5295748" cy="20116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60120" y="3566160"/>
            <a:ext cx="46556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Settlement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0120" y="3904488"/>
            <a:ext cx="4655668" cy="982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Escrow releases only after validation.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Receipts are settlement-grade artifacts.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6255868" y="3337560"/>
            <a:ext cx="5295748" cy="20116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6575908" y="3566160"/>
            <a:ext cx="465566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Governance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575908" y="3904488"/>
            <a:ext cx="4655668" cy="9829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gates, upgrades, emergency brakes.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Operator override is final (autonomy is bounded).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40080" y="5897880"/>
            <a:ext cx="10911535" cy="59436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11A33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60120" y="6044184"/>
            <a:ext cx="102714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Invariant: no value without evidence · no autonomy without authority · no settlement without validation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22" name="Text 19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2/15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Namespace grammar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rule + scoped meaning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051560"/>
            <a:ext cx="10911535" cy="11430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60120" y="1207008"/>
            <a:ext cx="1027145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&lt;entity&gt;.(&lt;env&gt;.)&lt;role&gt;.agi.eth</a:t>
            </a:r>
            <a:endParaRPr lang="en-US" sz="3000" dirty="0"/>
          </a:p>
        </p:txBody>
      </p:sp>
      <p:sp>
        <p:nvSpPr>
          <p:cNvPr id="8" name="Text 6"/>
          <p:cNvSpPr/>
          <p:nvPr/>
        </p:nvSpPr>
        <p:spPr>
          <a:xfrm>
            <a:off x="960120" y="173736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 ∈ {club, agent, node} • env ∈ ENV_SET (optional; e.g., alpha, x, …)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40080" y="2468880"/>
            <a:ext cx="527288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 (env = alpha)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40080" y="2788920"/>
            <a:ext cx="5272888" cy="1234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 (club):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alice.club.agi.eth  |  alice.alpha.club.agi.eth
</a:t>
            </a:r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helper.agent.agi.eth  |  helper.alpha.agent.agi.eth
</a:t>
            </a:r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Node: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gpu01.node.agi.eth  |  gpu01.alpha.node.agi.eth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6278728" y="2468880"/>
            <a:ext cx="527288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Sovereigns / AGI Businesses (general)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6278728" y="2788920"/>
            <a:ext cx="5272888" cy="1417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Global sovereign: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&lt;sovereign&gt;.agi.eth
</a:t>
            </a:r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Ecosystem root: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env.agi.eth (e.g., alpha.agi.eth, x.agi.eth)
</a:t>
            </a:r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 Business: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&lt;business&gt;.env.agi.eth (e.g., ops.alpha.agi.eth)
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
</a:t>
            </a:r>
            <a:pPr indent="0" marL="0">
              <a:buNone/>
            </a:pPr>
            <a:r>
              <a:rPr lang="en-US" sz="125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Scope rule: </a:t>
            </a:r>
            <a:pPr indent="0" marL="0">
              <a:buNone/>
            </a:pPr>
            <a:r>
              <a:rPr lang="en-US" sz="125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entity.env.role.agi.eth is recognized &amp; developed only within env.agi.eth.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640080" y="4297680"/>
            <a:ext cx="10911535" cy="20116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60120" y="4443984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Official environment package (issued by AGI King)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960120" y="4736592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env.agi.eth • env.agent.agi.eth • env.node.agi.eth • env.club.agi.eth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960120" y="5102352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Optional aliases (env-local; not official by default)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960120" y="5394960"/>
            <a:ext cx="1027145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agent.env.agi.eth • node.env.agi.eth • club.env.agi.eth (recognized only within env.agi.eth unless explicitly whitelisted)</a:t>
            </a:r>
            <a:endParaRPr lang="en-US" sz="1200" dirty="0"/>
          </a:p>
        </p:txBody>
      </p:sp>
      <p:sp>
        <p:nvSpPr>
          <p:cNvPr id="19" name="Text 16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20" name="Text 17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3/15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Recognition &amp; scope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Global roles vs ecosystem-local development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3709922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77240" y="1252728"/>
            <a:ext cx="3435602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Name form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350002" y="1143000"/>
            <a:ext cx="2836999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487162" y="1252728"/>
            <a:ext cx="2562679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Class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7187001" y="1143000"/>
            <a:ext cx="2182307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324161" y="125272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Recognized in any env?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9369308" y="1143000"/>
            <a:ext cx="2182307" cy="502920"/>
          </a:xfrm>
          <a:prstGeom prst="rect">
            <a:avLst/>
          </a:prstGeom>
          <a:solidFill>
            <a:srgbClr val="F5F7FB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9506468" y="125272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Developed / governed where?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40080" y="1645920"/>
            <a:ext cx="3709922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77240" y="1755648"/>
            <a:ext cx="3435602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entity.role.agi.eth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4350002" y="1645920"/>
            <a:ext cx="2836999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487162" y="1755648"/>
            <a:ext cx="2562679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Global role identity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7187001" y="1645920"/>
            <a:ext cx="2182307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324161" y="175564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Yes</a:t>
            </a:r>
            <a:endParaRPr lang="en-US" sz="1200" dirty="0"/>
          </a:p>
        </p:txBody>
      </p:sp>
      <p:sp>
        <p:nvSpPr>
          <p:cNvPr id="20" name="Shape 18"/>
          <p:cNvSpPr/>
          <p:nvPr/>
        </p:nvSpPr>
        <p:spPr>
          <a:xfrm>
            <a:off x="9369308" y="1645920"/>
            <a:ext cx="2182307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9506468" y="175564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By the global role namespace + each env policy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40080" y="2148840"/>
            <a:ext cx="3709922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77240" y="2258568"/>
            <a:ext cx="3435602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entity.env.role.agi.eth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4350002" y="2148840"/>
            <a:ext cx="2836999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487162" y="2258568"/>
            <a:ext cx="2562679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Env-scoped identity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187001" y="2148840"/>
            <a:ext cx="2182307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7324161" y="225856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9369308" y="2148840"/>
            <a:ext cx="2182307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9506468" y="225856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Only inside env.agi.eth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640080" y="2651760"/>
            <a:ext cx="3709922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77240" y="2761488"/>
            <a:ext cx="3435602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env.role.agi.eth</a:t>
            </a:r>
            <a:endParaRPr lang="en-US" sz="1200" dirty="0"/>
          </a:p>
        </p:txBody>
      </p:sp>
      <p:sp>
        <p:nvSpPr>
          <p:cNvPr id="32" name="Shape 30"/>
          <p:cNvSpPr/>
          <p:nvPr/>
        </p:nvSpPr>
        <p:spPr>
          <a:xfrm>
            <a:off x="4350002" y="2651760"/>
            <a:ext cx="2836999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4487162" y="2761488"/>
            <a:ext cx="2562679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Env-role mountpoint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7187001" y="2651760"/>
            <a:ext cx="2182307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7324161" y="276148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9369308" y="2651760"/>
            <a:ext cx="2182307" cy="502920"/>
          </a:xfrm>
          <a:prstGeom prst="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9506468" y="276148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Only inside env.agi.eth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640080" y="3154680"/>
            <a:ext cx="3709922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777240" y="3264408"/>
            <a:ext cx="3435602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b="1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role.env.agi.eth</a:t>
            </a:r>
            <a:endParaRPr lang="en-US" sz="1200" dirty="0"/>
          </a:p>
        </p:txBody>
      </p:sp>
      <p:sp>
        <p:nvSpPr>
          <p:cNvPr id="40" name="Shape 38"/>
          <p:cNvSpPr/>
          <p:nvPr/>
        </p:nvSpPr>
        <p:spPr>
          <a:xfrm>
            <a:off x="4350002" y="3154680"/>
            <a:ext cx="2836999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4487162" y="3264408"/>
            <a:ext cx="2562679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Optional alias mountpoint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7187001" y="3154680"/>
            <a:ext cx="2182307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7324161" y="326440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(default)</a:t>
            </a:r>
            <a:endParaRPr lang="en-US" sz="1200" dirty="0"/>
          </a:p>
        </p:txBody>
      </p:sp>
      <p:sp>
        <p:nvSpPr>
          <p:cNvPr id="44" name="Shape 42"/>
          <p:cNvSpPr/>
          <p:nvPr/>
        </p:nvSpPr>
        <p:spPr>
          <a:xfrm>
            <a:off x="9369308" y="3154680"/>
            <a:ext cx="2182307" cy="502920"/>
          </a:xfrm>
          <a:prstGeom prst="rect">
            <a:avLst/>
          </a:prstGeom>
          <a:solidFill>
            <a:srgbClr val="FBFCFE"/>
          </a:solidFill>
          <a:ln w="12700">
            <a:solidFill>
              <a:srgbClr val="D9E1F2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9506468" y="3264408"/>
            <a:ext cx="1907987" cy="320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Only inside env.agi.eth (optional recognition)</a:t>
            </a:r>
            <a:endParaRPr lang="en-US" sz="1200" dirty="0"/>
          </a:p>
        </p:txBody>
      </p:sp>
      <p:sp>
        <p:nvSpPr>
          <p:cNvPr id="46" name="Shape 44"/>
          <p:cNvSpPr/>
          <p:nvPr/>
        </p:nvSpPr>
        <p:spPr>
          <a:xfrm>
            <a:off x="640080" y="4480560"/>
            <a:ext cx="10911535" cy="19202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47" name="Text 45"/>
          <p:cNvSpPr/>
          <p:nvPr/>
        </p:nvSpPr>
        <p:spPr>
          <a:xfrm>
            <a:off x="960120" y="470916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Best-practice guardrails</a:t>
            </a:r>
            <a:endParaRPr lang="en-US" sz="1400" dirty="0"/>
          </a:p>
        </p:txBody>
      </p:sp>
      <p:sp>
        <p:nvSpPr>
          <p:cNvPr id="48" name="Text 46"/>
          <p:cNvSpPr/>
          <p:nvPr/>
        </p:nvSpPr>
        <p:spPr>
          <a:xfrm>
            <a:off x="960120" y="5047488"/>
            <a:ext cx="10271455" cy="1143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Reserve {agent,node,club} under every env.agi.eth so they cannot be mistaken for AGI Businesses.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Optional aliases are env-local conveniences; “official” status is granted only via the env registry (recognizedAliases).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Keep semantics stable; let endpoints and metadata churn behind wildcard + CCIP-Read resolvers.</a:t>
            </a:r>
            <a:endParaRPr lang="en-US" sz="1200" dirty="0"/>
          </a:p>
        </p:txBody>
      </p:sp>
      <p:sp>
        <p:nvSpPr>
          <p:cNvPr id="50" name="Text 47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51" name="Text 48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4/15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Registry-as-genome (autopoiesis)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Stable invariants; high-churn activity inside the membrane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532120" cy="265176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4892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Autopoietic control loop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4892040" cy="1508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Membrane: env.agi.eth defines the ecosystem boundary.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Organs: role roots (agent/node/club) separate duties.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Genome: registry.agi.eth publishes ENV_SET + canonical packages + recognizedAliases.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Metabolism: resolvers/gateways turn names into live endpoints.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Immune system: status + proofs + slashing detect and correct drift.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65176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720840" y="1371600"/>
            <a:ext cx="48307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Environment registry (machine-checkable)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6720840" y="1755648"/>
            <a:ext cx="4510735" cy="1783080"/>
          </a:xfrm>
          <a:prstGeom prst="rect">
            <a:avLst/>
          </a:prstGeom>
          <a:solidFill>
            <a:srgbClr val="0F172A"/>
          </a:solidFill>
          <a:ln w="12700">
            <a:solidFill>
              <a:srgbClr val="0F172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903720" y="1874520"/>
            <a:ext cx="4144975" cy="1600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env, state,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canonicalPackage: {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root, agentMount, nodeMount, clubMount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},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recognizedAliases: [ ... ]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E5E7EB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640080" y="4069080"/>
            <a:ext cx="10911535" cy="233172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60120" y="429768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Invariants (what must not change as the system scales)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60120" y="4636008"/>
            <a:ext cx="10271455" cy="13335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Names classify actors unambiguously (role suffixes are globally meaningful).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payout without validated proof; no settlement without validation.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Official recognition is registry-driven (not self-asserted).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High-churn metadata lives behind resolvers; trust anchors stay minimal and stable.</a:t>
            </a:r>
            <a:endParaRPr lang="en-US" sz="1200" dirty="0"/>
          </a:p>
        </p:txBody>
      </p:sp>
      <p:sp>
        <p:nvSpPr>
          <p:cNvPr id="17" name="Text 14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5/15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Physics + Game Theory framing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Make the “simple path” the dominant strategy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532120" cy="23774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4892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Free-energy intuition (operational best practice)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4892040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Minimize “coordination energy”: fewer on-chain writes, less governance overhead, deterministic ops.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Minimize “namespace entropy”: one canonical form, registry-based recognition, reserved labels.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 change-rate increases, push churn into resolvers (wildcards + CCIP-Read), not into naming.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3774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6720840" y="1371600"/>
            <a:ext cx="451073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Incentive design (dominant strategies)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6720840" y="1709928"/>
            <a:ext cx="4510735" cy="1158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Workers earn only for validated proof (no counter-party trust).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Validators are stake-bonded; misbehavior becomes negative-sum (slashing).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Commit–reveal reduces herding/bribery leverage; disputes resolved by replay evidence.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40080" y="3703320"/>
            <a:ext cx="10911535" cy="26060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E1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8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60120" y="3913632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Control objective (high level)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0120" y="4251960"/>
            <a:ext cx="1027145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Stability = throughput with bounded risk</a:t>
            </a:r>
            <a:endParaRPr lang="en-US" sz="1600" dirty="0"/>
          </a:p>
          <a:p>
            <a:pPr indent="0" marL="0">
              <a:buNone/>
            </a:pPr>
            <a:r>
              <a:rPr lang="en-US" sz="1600" dirty="0">
                <a:solidFill>
                  <a:srgbClr val="1B2A5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→ meter (α-WU) → validate → settle ($AGIALPHA) → update policy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60120" y="4892040"/>
            <a:ext cx="10271455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5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Thermostats: parameters (fees, burns, tier multipliers, quorum, slashing) adjust using observed signals (throughput, disputes, SLO drift).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6/15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One system, three surfaces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cognition → Work OS → Deployment runtime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371600"/>
            <a:ext cx="336285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8000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40080" y="1371600"/>
            <a:ext cx="3362858" cy="91440"/>
          </a:xfrm>
          <a:prstGeom prst="rect">
            <a:avLst/>
          </a:prstGeom>
          <a:solidFill>
            <a:srgbClr val="2D6CDF"/>
          </a:solidFill>
          <a:ln w="12700">
            <a:solidFill>
              <a:srgbClr val="2D6C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14400" y="1600200"/>
            <a:ext cx="281421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AGI‑Alpha‑Agent‑v0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914400" y="2011680"/>
            <a:ext cx="2814218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Meta-agentic orchestration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Planning + evaluation loops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R&amp;D sandbox → production interface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4414418" y="1371600"/>
            <a:ext cx="336285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8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4414418" y="1371600"/>
            <a:ext cx="3362858" cy="91440"/>
          </a:xfrm>
          <a:prstGeom prst="rect">
            <a:avLst/>
          </a:prstGeom>
          <a:solidFill>
            <a:srgbClr val="7C3AED"/>
          </a:solidFill>
          <a:ln w="12700">
            <a:solidFill>
              <a:srgbClr val="7C3AE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688738" y="1600200"/>
            <a:ext cx="281421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AGIJobsv0 (Work OS)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4688738" y="2011680"/>
            <a:ext cx="2814218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Contracts kernel + paymasters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 registry, escrow, settlement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Control plane: APIs, dashboards, CI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8188757" y="1371600"/>
            <a:ext cx="3362858" cy="38404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8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8188757" y="1371600"/>
            <a:ext cx="3362858" cy="91440"/>
          </a:xfrm>
          <a:prstGeom prst="rect">
            <a:avLst/>
          </a:prstGeom>
          <a:solidFill>
            <a:srgbClr val="B08D39"/>
          </a:solidFill>
          <a:ln w="12700">
            <a:solidFill>
              <a:srgbClr val="B08D3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63077" y="1600200"/>
            <a:ext cx="2814218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AGI‑Alpha‑Node‑v0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8463077" y="2011680"/>
            <a:ext cx="2814218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Deterministic runtime + sidecars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Metering + artifact packaging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Validator/sentinel services + observability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4094378" y="5486400"/>
            <a:ext cx="3591458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headEnd type="none"/>
            <a:tailEnd type="triangle"/>
          </a:ln>
        </p:spPr>
      </p:sp>
      <p:sp>
        <p:nvSpPr>
          <p:cNvPr id="19" name="Shape 17"/>
          <p:cNvSpPr/>
          <p:nvPr/>
        </p:nvSpPr>
        <p:spPr>
          <a:xfrm>
            <a:off x="8280197" y="5486400"/>
            <a:ext cx="3591458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headEnd type="none"/>
            <a:tailEnd type="triangle"/>
          </a:ln>
        </p:spPr>
      </p:sp>
      <p:sp>
        <p:nvSpPr>
          <p:cNvPr id="20" name="Text 18"/>
          <p:cNvSpPr/>
          <p:nvPr/>
        </p:nvSpPr>
        <p:spPr>
          <a:xfrm>
            <a:off x="640080" y="5669280"/>
            <a:ext cx="1091153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Proof-sync: hashes + signatures + attestations</a:t>
            </a:r>
            <a:endParaRPr lang="en-US" sz="1200" dirty="0"/>
          </a:p>
        </p:txBody>
      </p:sp>
      <p:sp>
        <p:nvSpPr>
          <p:cNvPr id="22" name="Text 19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23" name="Text 20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7/15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End-to-end job lifecycle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Request → proof → payout → Chronicle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0080" y="1097280"/>
            <a:ext cx="1091153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Invariant: no payout without validated proof.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713232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13232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Request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2180583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10" name="Shape 8"/>
          <p:cNvSpPr/>
          <p:nvPr/>
        </p:nvSpPr>
        <p:spPr>
          <a:xfrm>
            <a:off x="2272023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2272023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Escrow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3739373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13" name="Shape 11"/>
          <p:cNvSpPr/>
          <p:nvPr/>
        </p:nvSpPr>
        <p:spPr>
          <a:xfrm>
            <a:off x="3830813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830813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Execute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5298164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16" name="Shape 14"/>
          <p:cNvSpPr/>
          <p:nvPr/>
        </p:nvSpPr>
        <p:spPr>
          <a:xfrm>
            <a:off x="5389604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5389604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856955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19" name="Shape 17"/>
          <p:cNvSpPr/>
          <p:nvPr/>
        </p:nvSpPr>
        <p:spPr>
          <a:xfrm>
            <a:off x="6948395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948395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Validate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8415746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22" name="Shape 20"/>
          <p:cNvSpPr/>
          <p:nvPr/>
        </p:nvSpPr>
        <p:spPr>
          <a:xfrm>
            <a:off x="8507186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8507186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Settle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9974536" y="2468880"/>
            <a:ext cx="36576" cy="0"/>
          </a:xfrm>
          <a:prstGeom prst="line">
            <a:avLst/>
          </a:prstGeom>
          <a:noFill/>
          <a:ln w="25400">
            <a:solidFill>
              <a:srgbClr val="98A2B3"/>
            </a:solidFill>
            <a:prstDash val="solid"/>
            <a:tailEnd type="triangle"/>
          </a:ln>
        </p:spPr>
      </p:sp>
      <p:sp>
        <p:nvSpPr>
          <p:cNvPr id="25" name="Shape 23"/>
          <p:cNvSpPr/>
          <p:nvPr/>
        </p:nvSpPr>
        <p:spPr>
          <a:xfrm>
            <a:off x="10065976" y="2011680"/>
            <a:ext cx="1412487" cy="91440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0065976" y="2313432"/>
            <a:ext cx="1412487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Chronicle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640080" y="3291840"/>
            <a:ext cx="10911535" cy="283464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28" name="Text 26"/>
          <p:cNvSpPr/>
          <p:nvPr/>
        </p:nvSpPr>
        <p:spPr>
          <a:xfrm>
            <a:off x="960120" y="352044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settles</a:t>
            </a:r>
            <a:endParaRPr lang="en-US" sz="1400" dirty="0"/>
          </a:p>
        </p:txBody>
      </p:sp>
      <p:sp>
        <p:nvSpPr>
          <p:cNvPr id="29" name="Text 27"/>
          <p:cNvSpPr/>
          <p:nvPr/>
        </p:nvSpPr>
        <p:spPr>
          <a:xfrm>
            <a:off x="960120" y="3858768"/>
            <a:ext cx="10271455" cy="13335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Artifacts: content-addressed outputs (hash/CID/URI).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 bundle: environment pins, logs, traces, metering telemetry.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Validation: commit–reveal attestations + dispute window.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Receipt: validated α‑WU + signatures → escrow release + Chronicle entry.</a:t>
            </a:r>
            <a:endParaRPr lang="en-US" sz="1200" dirty="0"/>
          </a:p>
        </p:txBody>
      </p:sp>
      <p:sp>
        <p:nvSpPr>
          <p:cNvPr id="31" name="Text 28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32" name="Text 29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8/15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56692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Text 1"/>
          <p:cNvSpPr/>
          <p:nvPr/>
        </p:nvSpPr>
        <p:spPr>
          <a:xfrm>
            <a:off x="640080" y="146304"/>
            <a:ext cx="807689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 bundle (settlement-grade evidence)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8991295" y="164592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100" dirty="0">
                <a:solidFill>
                  <a:srgbClr val="667085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Designed to survive audit, replay, and dispute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640080" y="566928"/>
            <a:ext cx="10911535" cy="0"/>
          </a:xfrm>
          <a:prstGeom prst="line">
            <a:avLst/>
          </a:prstGeom>
          <a:noFill/>
          <a:ln w="12700">
            <a:solidFill>
              <a:srgbClr val="D9E1F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0080" y="1143000"/>
            <a:ext cx="5532120" cy="292608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960120" y="1371600"/>
            <a:ext cx="4892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Minimum bundle contents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960120" y="1709928"/>
            <a:ext cx="4892040" cy="1508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JobSpec + acceptance tests + policy context.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Container digest / SBOM + pinned dependencies + deterministic seeds.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Inputs/outputs as hashes (and immutable pointers).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Logs, traces, metering telemetry (α‑WU inputs).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Signatures: worker/node + validator attestations.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6400800" y="1143000"/>
            <a:ext cx="5150815" cy="2926080"/>
          </a:xfrm>
          <a:prstGeom prst="roundRect">
            <a:avLst/>
          </a:prstGeom>
          <a:solidFill>
            <a:srgbClr val="111A33"/>
          </a:solidFill>
          <a:ln w="12700">
            <a:solidFill>
              <a:srgbClr val="111A33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629400" y="2148840"/>
            <a:ext cx="4922215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  +  Attest  +  Settle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6629400" y="2697480"/>
            <a:ext cx="492221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If it cannot be replayed, it does not settle.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640080" y="4343400"/>
            <a:ext cx="10911535" cy="1874520"/>
          </a:xfrm>
          <a:prstGeom prst="roundRect">
            <a:avLst/>
          </a:prstGeom>
          <a:solidFill>
            <a:srgbClr val="F5F7FB"/>
          </a:solidFill>
          <a:ln w="12700">
            <a:solidFill>
              <a:srgbClr val="E6EAF2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60120" y="4572000"/>
            <a:ext cx="102714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Commit–reveal validation (why it matters)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960120" y="4910328"/>
            <a:ext cx="10271455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 phase locks hashed verdicts to reduce herding and bribery leverage.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Reveal phase publishes evidence (replay traces, tests, QV/SLO scoring).</a:t>
            </a:r>
            <a:endParaRPr lang="en-US" sz="120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B102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Disagreements open disputes; slashing makes dishonesty negative-sum.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40080" y="6537960"/>
            <a:ext cx="1828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agi.eth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10637215" y="6537960"/>
            <a:ext cx="9144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98A2B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9/15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agi.eth</dc:creator>
  <cp:lastModifiedBy>agi.eth</cp:lastModifiedBy>
  <cp:revision>1</cp:revision>
  <dcterms:created xsi:type="dcterms:W3CDTF">2026-01-05T21:10:43Z</dcterms:created>
  <dcterms:modified xsi:type="dcterms:W3CDTF">2026-01-05T21:10:43Z</dcterms:modified>
</cp:coreProperties>
</file>